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21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26"/>
      </p:cViewPr>
      <p:guideLst>
        <p:guide pos="3840"/>
        <p:guide orient="horz" pos="21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2EA2-D811-455E-888B-3143D39CDE8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FC56-14B4-47DA-B116-B04782301A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F6DC3D9-7550-412C-9BE9-4E5BDA13B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DA6DDC-3C0A-430A-B4E5-5E56E672E9C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EF0C102-E92D-4AA4-9F68-5A5C9C49B70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F6DC3D9-7550-412C-9BE9-4E5BDA13B6B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441FE7-F7C0-44AE-B1C6-B9FAA028E33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AD22920-07C8-4B51-871B-E08478D3402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6B59FB5-1C91-4A9C-9B7E-56CE3FA816C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A62FA7-381C-4C12-A2CC-626F7A0B4C6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9C54335-0E87-4A24-B994-B90925AE5F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84651C8-A6C1-4392-9DE3-405DF0C3DC9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84651C8-A6C1-4392-9DE3-405DF0C3DC9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624" y="-93211"/>
            <a:ext cx="12192000" cy="6951211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3844954" y="447412"/>
            <a:ext cx="4502092" cy="89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20 октября</a:t>
            </a:r>
            <a:endParaRPr lang="en-US" sz="2400" b="1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2339597" y="1230386"/>
            <a:ext cx="7512807" cy="99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Классная работа</a:t>
            </a:r>
            <a:endParaRPr lang="en-US" b="1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475376" y="2386202"/>
            <a:ext cx="697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М</a:t>
            </a: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инутка чистописания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6" name="Текст. поле 5"/>
          <p:cNvSpPr txBox="1"/>
          <p:nvPr/>
        </p:nvSpPr>
        <p:spPr>
          <a:xfrm>
            <a:off x="-123140" y="3382394"/>
            <a:ext cx="1130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  </a:t>
            </a:r>
            <a:r>
              <a:rPr lang="ru-RU" sz="4800" dirty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Уу</a:t>
            </a:r>
            <a:r>
              <a:rPr lang="ru-RU" sz="5400" dirty="0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 </a:t>
            </a:r>
            <a:r>
              <a:rPr lang="ru-RU" sz="5400" dirty="0" err="1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Уу</a:t>
            </a:r>
            <a:r>
              <a:rPr lang="ru-RU" sz="5400" dirty="0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 </a:t>
            </a:r>
            <a:r>
              <a:rPr lang="ru-RU" sz="5400" dirty="0" err="1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Уу</a:t>
            </a:r>
            <a:endParaRPr lang="ru-RU" sz="5400" dirty="0" smtClean="0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  <a:p>
            <a:r>
              <a:rPr lang="ru-RU" sz="5400" dirty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 чу  </a:t>
            </a:r>
            <a:r>
              <a:rPr lang="ru-RU" sz="5400" dirty="0" err="1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чу</a:t>
            </a:r>
            <a:r>
              <a:rPr lang="ru-RU" sz="5400" dirty="0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 </a:t>
            </a:r>
            <a:r>
              <a:rPr lang="ru-RU" sz="5400" dirty="0" err="1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чу</a:t>
            </a:r>
            <a:endParaRPr lang="en-US" sz="2400" dirty="0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441000" y="-381000"/>
            <a:ext cx="13481011" cy="7239000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rcRect l="1376" r="50000"/>
          <a:stretch/>
        </p:blipFill>
        <p:spPr>
          <a:xfrm>
            <a:off x="1398166" y="-195743"/>
            <a:ext cx="9171964" cy="705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78154" y="-491465"/>
            <a:ext cx="12710060" cy="7349465"/>
          </a:xfrm>
          <a:prstGeom prst="rect">
            <a:avLst/>
          </a:prstGeom>
          <a:noFill/>
        </p:spPr>
      </p:pic>
      <p:pic>
        <p:nvPicPr>
          <p:cNvPr id="2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7573" y="699292"/>
            <a:ext cx="3683821" cy="615870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rcRect l="1585" t="15954" r="6217" b="2441"/>
          <a:stretch/>
        </p:blipFill>
        <p:spPr>
          <a:xfrm>
            <a:off x="100484" y="491253"/>
            <a:ext cx="8542415" cy="587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624" y="-93211"/>
            <a:ext cx="12192000" cy="6951211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3844954" y="447412"/>
            <a:ext cx="4502092" cy="89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20 октября</a:t>
            </a:r>
            <a:endParaRPr lang="en-US" sz="2400" b="1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2339597" y="1230386"/>
            <a:ext cx="7512807" cy="99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Классная работа</a:t>
            </a:r>
            <a:endParaRPr lang="en-US" b="1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475376" y="2386202"/>
            <a:ext cx="5480807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Словарная работа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Текст. поле 5"/>
          <p:cNvSpPr txBox="1"/>
          <p:nvPr/>
        </p:nvSpPr>
        <p:spPr>
          <a:xfrm>
            <a:off x="475376" y="3607266"/>
            <a:ext cx="1130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  </a:t>
            </a:r>
            <a:r>
              <a:rPr lang="ru-RU" sz="4400" dirty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Двенадцать, одиннадцать, </a:t>
            </a:r>
            <a:r>
              <a:rPr lang="ru-RU" sz="4400" dirty="0">
                <a:solidFill>
                  <a:schemeClr val="bg1"/>
                </a:solidFill>
                <a:latin typeface="Segoe Script" pitchFamily="66" charset="0"/>
                <a:ea typeface="Segoe Script" pitchFamily="66" charset="0"/>
                <a:cs typeface="Segoe Script" pitchFamily="66" charset="0"/>
              </a:rPr>
              <a:t>шестнадцать, двадцать</a:t>
            </a:r>
            <a:endParaRPr lang="en-US" dirty="0">
              <a:solidFill>
                <a:schemeClr val="bg1"/>
              </a:solidFill>
              <a:latin typeface="Segoe Script" pitchFamily="66" charset="0"/>
              <a:ea typeface="Segoe Script" pitchFamily="66" charset="0"/>
              <a:cs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658992" y="1089699"/>
            <a:ext cx="5570886" cy="522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Существительное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— школа,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Просыпается —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глагол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прилагательным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весёлый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Новый школьный день пришёл. </a:t>
            </a:r>
          </a:p>
          <a:p>
            <a:endParaRPr lang="en-US" sz="2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Встали мы —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местоименье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,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Бьёт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числительное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семь.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 ученье, без сомнения,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Приниматься надо всем.</a:t>
            </a:r>
          </a:p>
          <a:p>
            <a:endParaRPr lang="en-US" sz="2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Мы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наречием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отлично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На уроках дорожим.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Соблюдаем мы привычно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Дисциплину и режим.</a:t>
            </a:r>
            <a:r>
              <a:rPr lang="en-US" sz="2000"/>
              <a:t> </a:t>
            </a:r>
            <a:endParaRPr lang="en-US"/>
          </a:p>
        </p:txBody>
      </p:sp>
      <p:sp>
        <p:nvSpPr>
          <p:cNvPr id="3" name="Текст. поле 2"/>
          <p:cNvSpPr txBox="1"/>
          <p:nvPr/>
        </p:nvSpPr>
        <p:spPr>
          <a:xfrm>
            <a:off x="7001951" y="1089699"/>
            <a:ext cx="4544054" cy="48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Не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и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ни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— у нас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частицы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Нам их надо повторять.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И при этом не лениться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И ни часу не терять!</a:t>
            </a:r>
          </a:p>
          <a:p>
            <a:endParaRPr lang="en-US" sz="2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После школы, как известно,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Мы катаемся в санях.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Здесь особенно уместны</a:t>
            </a:r>
          </a:p>
          <a:p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Междометья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: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ох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и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ах</a:t>
            </a:r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!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А потом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У тёплой печи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Повторяем</a:t>
            </a:r>
          </a:p>
          <a:p>
            <a:r>
              <a:rPr lang="en-US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 речи!</a:t>
            </a:r>
            <a:endParaRPr lang="en-US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3223471" y="0"/>
            <a:ext cx="6875873" cy="84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Веселая грамматика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9124503" y="6125428"/>
            <a:ext cx="3353450" cy="64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rgbClr val="C00000"/>
                </a:solidFill>
              </a:rPr>
              <a:t>(О. Высотская)</a:t>
            </a:r>
            <a:endParaRPr 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163"/>
            <a:ext cx="12327941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2885526" y="1433015"/>
            <a:ext cx="7083838" cy="147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 речи</a:t>
            </a:r>
            <a:endParaRPr lang="en-US">
              <a:solidFill>
                <a:srgbClr val="FFFF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896771" y="3603846"/>
            <a:ext cx="8534400" cy="15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>
                <a:solidFill>
                  <a:schemeClr val="bg1"/>
                </a:solidFill>
              </a:rPr>
              <a:t>4 класс</a:t>
            </a:r>
          </a:p>
          <a:p>
            <a:pPr algn="ctr"/>
            <a:r>
              <a:rPr lang="ru-RU" altLang="en-US" sz="3200">
                <a:solidFill>
                  <a:schemeClr val="bg1"/>
                </a:solidFill>
              </a:rPr>
              <a:t>русский язык</a:t>
            </a:r>
          </a:p>
          <a:p>
            <a:pPr algn="ctr"/>
            <a:r>
              <a:rPr lang="ru-RU" altLang="en-US" sz="3200">
                <a:solidFill>
                  <a:schemeClr val="bg1"/>
                </a:solidFill>
              </a:rPr>
              <a:t>УМК Школа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38456" y="-381000"/>
            <a:ext cx="12710060" cy="7239000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3361203" y="359038"/>
            <a:ext cx="6157110" cy="122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План урока</a:t>
            </a:r>
            <a:r>
              <a:rPr lang="ru-RU" b="1">
                <a:solidFill>
                  <a:srgbClr val="C00000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:</a:t>
            </a:r>
            <a:endParaRPr lang="en-US" b="1">
              <a:solidFill>
                <a:srgbClr val="C00000"/>
              </a:solidFill>
              <a:latin typeface="Segoe Print" pitchFamily="2" charset="0"/>
              <a:ea typeface="Segoe Print" pitchFamily="2" charset="0"/>
              <a:cs typeface="Segoe Print" pitchFamily="2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14265" y="2014054"/>
            <a:ext cx="8623308" cy="356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1. Вспомнить определение частей речи</a:t>
            </a:r>
          </a:p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2. Какие бывают части речи</a:t>
            </a:r>
          </a:p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3. Работа по учебнику</a:t>
            </a:r>
          </a:p>
          <a:p>
            <a:endParaRPr lang="ru-RU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endParaRPr lang="en-US">
              <a:latin typeface="Forte" pitchFamily="66" charset="0"/>
              <a:ea typeface="Forte" pitchFamily="66" charset="0"/>
              <a:cs typeface="Forte" pitchFamily="66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8179" y="699292"/>
            <a:ext cx="3683821" cy="615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38456" y="-381000"/>
            <a:ext cx="12710060" cy="7239000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2560839" y="277397"/>
            <a:ext cx="9326605" cy="11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Что такое части речи?</a:t>
            </a:r>
            <a:endParaRPr lang="en-US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3769454" y="2456045"/>
            <a:ext cx="8534400" cy="230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 речи</a:t>
            </a:r>
            <a:r>
              <a:rPr lang="en-US" sz="36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– это группы слов, которые можно объединить по морфологическим и грамматическим признакам</a:t>
            </a:r>
            <a:endParaRPr lang="en-US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82555" y="699292"/>
            <a:ext cx="3309032" cy="615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51454" y="-381000"/>
            <a:ext cx="12710060" cy="7239000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4042337" y="250209"/>
            <a:ext cx="5264137" cy="11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 речи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cxnSp>
        <p:nvCxnSpPr>
          <p:cNvPr id="3" name="Прямая соед. линия 1 2"/>
          <p:cNvCxnSpPr/>
          <p:nvPr/>
        </p:nvCxnSpPr>
        <p:spPr>
          <a:xfrm flipH="1">
            <a:off x="2018510" y="1288239"/>
            <a:ext cx="2508589" cy="8476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. линия 1 2"/>
          <p:cNvCxnSpPr/>
          <p:nvPr/>
        </p:nvCxnSpPr>
        <p:spPr>
          <a:xfrm>
            <a:off x="8048764" y="1288239"/>
            <a:ext cx="2573740" cy="8476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. поле 4"/>
          <p:cNvSpPr txBox="1"/>
          <p:nvPr/>
        </p:nvSpPr>
        <p:spPr>
          <a:xfrm>
            <a:off x="0" y="2135880"/>
            <a:ext cx="5056171" cy="78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Самостоятельные</a:t>
            </a:r>
            <a:endParaRPr lang="en-US" b="1">
              <a:solidFill>
                <a:srgbClr val="0070C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8608890" y="2135880"/>
            <a:ext cx="3350520" cy="78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Служебные</a:t>
            </a:r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829578" y="3110894"/>
            <a:ext cx="4036036" cy="229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имя существительное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имя прилагательное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имя числительное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местоимение  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глагол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наречие </a:t>
            </a:r>
            <a:endParaRPr lang="ru-RU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9306473" y="3110894"/>
            <a:ext cx="2273158" cy="120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предлоги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союзы</a:t>
            </a:r>
          </a:p>
          <a:p>
            <a:r>
              <a:rPr lang="ru-RU" sz="2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- частицы 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09955" y="2135880"/>
            <a:ext cx="4728900" cy="396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6" animBg="1"/>
      <p:bldP spid="4" grpId="7" animBg="1"/>
      <p:bldP spid="5" grpId="8" animBg="1"/>
      <p:bldP spid="6" grpId="9" animBg="1"/>
      <p:bldP spid="7" grpId="10" animBg="1"/>
      <p:bldP spid="8" grpId="1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259030" y="-381000"/>
            <a:ext cx="12710060" cy="7239000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113081" y="736177"/>
            <a:ext cx="7299603" cy="51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Стоит дуб,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...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дубу двенадцать гнёзд,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...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каждом гнезде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...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четыре синицы.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...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каждой синицы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...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четырнадцать яиц: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семь беленьких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...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семь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чёрненьких. (</a:t>
            </a: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К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л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нд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)</a:t>
            </a:r>
            <a:endParaRPr lang="en-US" sz="1400" b="0" i="0" u="none" strike="noStrike">
              <a:solidFill>
                <a:srgbClr val="0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51613" y="615067"/>
            <a:ext cx="5999417" cy="636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441000" y="-381000"/>
            <a:ext cx="13481011" cy="7239000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0" y="736177"/>
            <a:ext cx="7299603" cy="51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Стоит дуб,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дубу двенадцать гнёзд,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каждом гнезде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четыре синицы.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каждой синицы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</a:t>
            </a:r>
            <a:r>
              <a:rPr lang="ru-RU" sz="4000" b="1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четырнадцать яиц: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семь беленьких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семь 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чёрненьких. (</a:t>
            </a:r>
            <a:r>
              <a:rPr lang="ru-RU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 </a:t>
            </a:r>
            <a:r>
              <a:rPr lang="en-US" sz="4000" b="0" i="0" u="none" strike="noStrike">
                <a:solidFill>
                  <a:srgbClr val="0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)</a:t>
            </a:r>
            <a:endParaRPr lang="en-US" sz="1400" b="0" i="0" u="none" strike="noStrike">
              <a:solidFill>
                <a:srgbClr val="0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51613" y="615067"/>
            <a:ext cx="5999417" cy="6364081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623897" y="1342029"/>
            <a:ext cx="1078823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На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623897" y="1989373"/>
            <a:ext cx="605701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</a:t>
            </a:r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526413" y="2590849"/>
            <a:ext cx="1112617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По</a:t>
            </a:r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623897" y="3172179"/>
            <a:ext cx="670689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У</a:t>
            </a:r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370439" y="3797107"/>
            <a:ext cx="1112617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По</a:t>
            </a:r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4467367" y="4445522"/>
            <a:ext cx="488719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и</a:t>
            </a:r>
            <a:endParaRPr lang="en-US" b="1"/>
          </a:p>
        </p:txBody>
      </p:sp>
      <p:sp>
        <p:nvSpPr>
          <p:cNvPr id="11" name="Текст. поле 10"/>
          <p:cNvSpPr txBox="1"/>
          <p:nvPr/>
        </p:nvSpPr>
        <p:spPr>
          <a:xfrm>
            <a:off x="3258004" y="5167130"/>
            <a:ext cx="3041501" cy="7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Календарь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2" animBg="1"/>
      <p:bldP spid="7" grpId="3" animBg="1"/>
      <p:bldP spid="8" grpId="4" animBg="1"/>
      <p:bldP spid="9" grpId="7" animBg="1"/>
      <p:bldP spid="10" grpId="8" animBg="1"/>
    </p:bldLst>
  </p:timing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305</Words>
  <Application>Microsoft Office PowerPoint</Application>
  <PresentationFormat>Широкоэкранный</PresentationFormat>
  <Paragraphs>92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Forte</vt:lpstr>
      <vt:lpstr>Segoe Print</vt:lpstr>
      <vt:lpstr>Segoe Script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K203</cp:lastModifiedBy>
  <cp:revision>2</cp:revision>
  <dcterms:created xsi:type="dcterms:W3CDTF">2023-10-18T11:42:27Z</dcterms:created>
  <dcterms:modified xsi:type="dcterms:W3CDTF">2023-10-20T04:35:47Z</dcterms:modified>
</cp:coreProperties>
</file>